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30" roundtripDataSignature="AMtx7mhsC6WODQVQDrjsHhjerCaVmYCF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7F8851-0DE5-40F7-95CA-D8493C60F7D2}">
  <a:tblStyle styleId="{4B7F8851-0DE5-40F7-95CA-D8493C60F7D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51" name="Google Shape;2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61" name="Google Shape;2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b="0" i="0" lang="en-US" sz="1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99b8798e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99b8798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399b8798e7_0_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286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ctrTitle"/>
          </p:nvPr>
        </p:nvSpPr>
        <p:spPr>
          <a:xfrm>
            <a:off x="684213" y="2133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■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🞐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>
  <p:cSld name="2 つのコンテンツ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468313" y="162877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🞐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4709864" y="16288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🞐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27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DM"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654550"/>
            <a:ext cx="91440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3"/>
          <p:cNvSpPr txBox="1"/>
          <p:nvPr/>
        </p:nvSpPr>
        <p:spPr>
          <a:xfrm flipH="1">
            <a:off x="0" y="4652962"/>
            <a:ext cx="9144000" cy="1560512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112"/>
            <a:ext cx="1762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25" y="71437"/>
            <a:ext cx="1363662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3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1800"/>
              <a:buFont typeface="Noto Sans Symbols"/>
              <a:buChar char="🞐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DM" id="26" name="Google Shape;26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79387" y="84137"/>
            <a:ext cx="7983537" cy="12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5"/>
          <p:cNvSpPr txBox="1"/>
          <p:nvPr/>
        </p:nvSpPr>
        <p:spPr>
          <a:xfrm>
            <a:off x="0" y="44450"/>
            <a:ext cx="8640762" cy="1296987"/>
          </a:xfrm>
          <a:prstGeom prst="rect">
            <a:avLst/>
          </a:prstGeom>
          <a:solidFill>
            <a:schemeClr val="lt1">
              <a:alpha val="5960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25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1800"/>
              <a:buFont typeface="Noto Sans Symbols"/>
              <a:buChar char="🞐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3399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25"/>
          <p:cNvCxnSpPr/>
          <p:nvPr/>
        </p:nvCxnSpPr>
        <p:spPr>
          <a:xfrm>
            <a:off x="144462" y="1123950"/>
            <a:ext cx="8496300" cy="0"/>
          </a:xfrm>
          <a:prstGeom prst="straightConnector1">
            <a:avLst/>
          </a:prstGeom>
          <a:noFill/>
          <a:ln cap="flat" cmpd="sng" w="9525">
            <a:solidFill>
              <a:srgbClr val="3366CC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34" name="Google Shape;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50" y="1587"/>
            <a:ext cx="1116012" cy="11160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612775" y="2133600"/>
            <a:ext cx="791686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BỊ BAY KHÔNG NGƯỜI LÁI VẬN CHUYỂN TÚI SƠ CỨU Y TẾ KHẨN CẤP</a:t>
            </a:r>
            <a:endParaRPr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/>
              <a:t>04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/0</a:t>
            </a:r>
            <a:r>
              <a:rPr lang="en-US" sz="2000"/>
              <a:t>8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/2023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GVHD: Ths. Phạm Minh Quân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 Trung Quốc,  MSSV: 19520887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 Trọng Huỳnh, MSSV: 19521651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7" name="Google Shape;67;p1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62" name="Google Shape;162;p10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63" name="Google Shape;163;p10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64" name="Google Shape;164;p10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các chức năng điều khiển và hiển thị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hiển thị và điều khiển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map&#10;&#10;Description automatically generated"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862" y="2319337"/>
            <a:ext cx="7024687" cy="4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74" name="Google Shape;174;p11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các chức năng điều khiển và hiển thị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trễ của lệnh dao động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7" name="Google Shape;177;p11"/>
          <p:cNvGraphicFramePr/>
          <p:nvPr/>
        </p:nvGraphicFramePr>
        <p:xfrm>
          <a:off x="1201737" y="299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{4B7F8851-0DE5-40F7-95CA-D8493C60F7D2}</a:tableStyleId>
              </a:tblPr>
              <a:tblGrid>
                <a:gridCol w="2062150"/>
                <a:gridCol w="1244600"/>
                <a:gridCol w="1244600"/>
                <a:gridCol w="1246175"/>
                <a:gridCol w="1244600"/>
              </a:tblGrid>
              <a:tr h="31272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Không vật cản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Khoảng cách (m)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trễ (ms)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43.45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2725"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31272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 vật cản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Khoảng cách (m)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trễ (ms)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43.95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43.9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43.9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43.85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84" name="Google Shape;184;p12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85" name="Google Shape;185;p12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86" name="Google Shape;186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7" name="Google Shape;187;p12"/>
          <p:cNvSpPr txBox="1"/>
          <p:nvPr>
            <p:ph idx="4294967295" type="body"/>
          </p:nvPr>
        </p:nvSpPr>
        <p:spPr>
          <a:xfrm>
            <a:off x="250825" y="1412875"/>
            <a:ext cx="8642350" cy="4824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các chức năng điều khiển và hiển thị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Lệnh điều hướng làm máy bay nghiêng 8 độ về phía hướng điều hướng trong 1370ms</a:t>
            </a:r>
            <a:endParaRPr b="0" i="0" sz="2400" u="none" cap="none" strike="noStrike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8" name="Google Shape;188;p12"/>
          <p:cNvGrpSpPr/>
          <p:nvPr/>
        </p:nvGrpSpPr>
        <p:grpSpPr>
          <a:xfrm>
            <a:off x="720725" y="3068637"/>
            <a:ext cx="7700962" cy="2808287"/>
            <a:chOff x="755576" y="3573015"/>
            <a:chExt cx="7701120" cy="2808313"/>
          </a:xfrm>
        </p:grpSpPr>
        <p:pic>
          <p:nvPicPr>
            <p:cNvPr descr="A graph with blue and red dots&#10;&#10;Description automatically generated" id="189" name="Google Shape;189;p12"/>
            <p:cNvPicPr preferRelativeResize="0"/>
            <p:nvPr/>
          </p:nvPicPr>
          <p:blipFill rotWithShape="1">
            <a:blip r:embed="rId3">
              <a:alphaModFix/>
            </a:blip>
            <a:srcRect b="3755" l="898" r="0" t="22645"/>
            <a:stretch/>
          </p:blipFill>
          <p:spPr>
            <a:xfrm>
              <a:off x="755576" y="3573015"/>
              <a:ext cx="7701120" cy="280831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190" name="Google Shape;190;p12"/>
            <p:cNvCxnSpPr/>
            <p:nvPr/>
          </p:nvCxnSpPr>
          <p:spPr>
            <a:xfrm>
              <a:off x="2384384" y="4796988"/>
              <a:ext cx="0" cy="107951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1" name="Google Shape;191;p12"/>
            <p:cNvCxnSpPr/>
            <p:nvPr/>
          </p:nvCxnSpPr>
          <p:spPr>
            <a:xfrm>
              <a:off x="7667692" y="4796988"/>
              <a:ext cx="0" cy="107951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2" name="Google Shape;192;p12"/>
            <p:cNvSpPr txBox="1"/>
            <p:nvPr/>
          </p:nvSpPr>
          <p:spPr>
            <a:xfrm>
              <a:off x="2195736" y="4509120"/>
              <a:ext cx="360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3" name="Google Shape;193;p12"/>
            <p:cNvSpPr txBox="1"/>
            <p:nvPr/>
          </p:nvSpPr>
          <p:spPr>
            <a:xfrm>
              <a:off x="1979712" y="4427667"/>
              <a:ext cx="9361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2380 (ms)</a:t>
              </a:r>
              <a:endParaRPr/>
            </a:p>
          </p:txBody>
        </p:sp>
        <p:sp>
          <p:nvSpPr>
            <p:cNvPr id="194" name="Google Shape;194;p12"/>
            <p:cNvSpPr txBox="1"/>
            <p:nvPr/>
          </p:nvSpPr>
          <p:spPr>
            <a:xfrm>
              <a:off x="7215443" y="4427667"/>
              <a:ext cx="9361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3750 (ms)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02" name="Google Shape;202;p14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03" name="Google Shape;203;p14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bộ lọc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bộ lọc Mahony</a:t>
            </a:r>
            <a:endParaRPr/>
          </a:p>
        </p:txBody>
      </p:sp>
      <p:pic>
        <p:nvPicPr>
          <p:cNvPr descr="A graph showing a line&#10;&#10;Description automatically generated" id="205" name="Google Shape;205;p14"/>
          <p:cNvPicPr preferRelativeResize="0"/>
          <p:nvPr/>
        </p:nvPicPr>
        <p:blipFill rotWithShape="1">
          <a:blip r:embed="rId3">
            <a:alphaModFix/>
          </a:blip>
          <a:srcRect b="0" l="778" r="0" t="31349"/>
          <a:stretch/>
        </p:blipFill>
        <p:spPr>
          <a:xfrm>
            <a:off x="334962" y="2452687"/>
            <a:ext cx="8472487" cy="39290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212" name="Google Shape;212;p15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13" name="Google Shape;213;p15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bộ lọc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bộ lọc Mahony</a:t>
            </a:r>
            <a:endParaRPr/>
          </a:p>
        </p:txBody>
      </p:sp>
      <p:pic>
        <p:nvPicPr>
          <p:cNvPr descr="A graph showing a graph&#10;&#10;Description automatically generated"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900" r="0" t="21491"/>
          <a:stretch/>
        </p:blipFill>
        <p:spPr>
          <a:xfrm>
            <a:off x="649287" y="2349500"/>
            <a:ext cx="7843837" cy="417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223" name="Google Shape;223;p13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24" name="Google Shape;224;p13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6" name="Google Shape;226;p13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khả năng cân bằng theo trục</a:t>
            </a:r>
            <a:endParaRPr/>
          </a:p>
        </p:txBody>
      </p:sp>
      <p:graphicFrame>
        <p:nvGraphicFramePr>
          <p:cNvPr id="227" name="Google Shape;227;p13"/>
          <p:cNvGraphicFramePr/>
          <p:nvPr/>
        </p:nvGraphicFramePr>
        <p:xfrm>
          <a:off x="825500" y="19891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{4B7F8851-0DE5-40F7-95CA-D8493C60F7D2}</a:tableStyleId>
              </a:tblPr>
              <a:tblGrid>
                <a:gridCol w="1368425"/>
                <a:gridCol w="1512875"/>
                <a:gridCol w="1584325"/>
                <a:gridCol w="1439850"/>
                <a:gridCol w="1584325"/>
              </a:tblGrid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 gian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giây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 giây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 giây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 giây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phản hồi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Phản hồi nhanh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Phản hồi nhanh 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Phản hồi giảm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Phản hồi chậm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vọt lố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Vọt lố thấp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Giảm vọt lố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Giảm vọt lố 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Ổn định 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125" y="3228975"/>
            <a:ext cx="5618162" cy="328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235" name="Google Shape;235;p16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36" name="Google Shape;236;p16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37" name="Google Shape;237;p16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250825" y="1412875"/>
            <a:ext cx="8642350" cy="6480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hiệu suất bay thực tế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Tầm hoạt động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ổn định (cân bằng, độ trôi)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tự cân bằng sau khi tự phóng lên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trôi của máy bay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chịu được tác động của các loại điều kiện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245" name="Google Shape;245;p17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46" name="Google Shape;246;p17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47" name="Google Shape;247;p17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8" name="Google Shape;248;p17"/>
          <p:cNvSpPr txBox="1"/>
          <p:nvPr>
            <p:ph idx="1" type="body"/>
          </p:nvPr>
        </p:nvSpPr>
        <p:spPr>
          <a:xfrm>
            <a:off x="250825" y="1412875"/>
            <a:ext cx="8642350" cy="6480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hiệu suất bay thực tế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Điều hướng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trễ của việc điều hướng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Việc điều hướng ảnh hưởng đến thế nào đến việc cân bằng hiện tại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Tải trọng và thời gian hoạt động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Tải trọng cố định và chất lượng bay có ảnh hưởng không quá nhiều thì thay đổi trọng lượng trong khoảng 50 (gam).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 gian hoạt động gần giống với thời gian được ước tính và đo đạc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🞐"/>
            </a:pPr>
            <a:r>
              <a:rPr lang="en-US" sz="2400"/>
              <a:t>Túi y tế</a:t>
            </a:r>
            <a:endParaRPr sz="24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Mức độ đáp ứng được nhu cầu sử dụng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 đề tài</a:t>
            </a:r>
            <a:endParaRPr/>
          </a:p>
        </p:txBody>
      </p:sp>
      <p:sp>
        <p:nvSpPr>
          <p:cNvPr id="255" name="Google Shape;255;p19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 cứu lý thuyết các nguyên lý liên quan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 cứu cách vận hành từng linh kiện nhằm cho việc tối ưu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Bộ lọc cảm biến Mahony giảm thiếu sai lệch ở mức tốt, chính xác và tin cậy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đạt được trạng thái cân bằng tương đối tốt với những tác động từ bên ngoài lẫn bên trong.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Điều khiển tầm xa với Webserver, trực quan, nhanh chóng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tải phù hợp với một túi y tế mini.</a:t>
            </a:r>
            <a:endParaRPr/>
          </a:p>
        </p:txBody>
      </p:sp>
      <p:sp>
        <p:nvSpPr>
          <p:cNvPr id="256" name="Google Shape;256;p19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57" name="Google Shape;257;p19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 đề tài</a:t>
            </a:r>
            <a:endParaRPr/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chưa đạt được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giữ vị trí chưa thực sự tốt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Ngoài ra, vẫn còn tình trạng tự xoay ở mức tương đối nhỏ theo thời gian quanh trục thẳng đứng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Khoảng cách điều khiển </a:t>
            </a:r>
            <a:r>
              <a:rPr lang="en-US"/>
              <a:t>an toàn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còn tương đối thấp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Chưa đảm bảo được các yếu tố an toàn bay cho hệ thống và người.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báo cáo</a:t>
            </a:r>
            <a:endParaRPr/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đề tài luận văn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 đề xuất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giải pháp đề xuất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 đề tài</a:t>
            </a:r>
            <a:endParaRPr/>
          </a:p>
        </p:txBody>
      </p:sp>
      <p:sp>
        <p:nvSpPr>
          <p:cNvPr id="275" name="Google Shape;275;p21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 phát triển và công việc tiếp theo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Về khả năng vận hành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chức năng tự động bay đến điểm được chỉ định trên bản đồ của GUI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chức năng theo dõi hành trình bay thông qua Camera để quản lý và kiểm soát thiết bị của mình một cách hiệu quả.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Về tải và thời gian bay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Thay thế các linh kiện có trọng lượng nhẹ hơn để giảm tải mức tiêu hao năng lượng cho pin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Về khả năng an toàn bay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dụng chức năng "return to home" khi mất tín hiệu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tính năng né vật cản để đảm bảo an toàn khi bay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túi y tế dễ dàng sử dụng hơn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 liệu tham khảo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288" name="Google Shape;288;p22"/>
          <p:cNvGraphicFramePr/>
          <p:nvPr/>
        </p:nvGraphicFramePr>
        <p:xfrm>
          <a:off x="214312" y="14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{4B7F8851-0DE5-40F7-95CA-D8493C60F7D2}</a:tableStyleId>
              </a:tblPr>
              <a:tblGrid>
                <a:gridCol w="311150"/>
                <a:gridCol w="8402625"/>
              </a:tblGrid>
              <a:tr h="614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[1]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Hùng Thái Sơn, Võ Nguyên Phúc, “Design and construction of Quadcopter,” Journal of Science of Lac Hong University, 2015.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[2]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ABDUL BASIT, ABDUL BASIT, MUNEEB ULLAH, SYED UZAIR ALI SHAH, “Design and Fabrication of a Quadcopter,” MUNEEB ULLAH, Peshawar, 2021.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[3]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Nils Büscher, Daniel Gis, Volker Kühn, and Christian Haubelt, “On the Functional and Extra-Functional Properties of IMU Fusion Algorithms for Body-Worn Smart Sensors,” PMC Journal, p. PMC PubMed Central, 2021.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[4]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“nitinjsanket.github.io,” [Trực tuyến]. Available: https://nitinjsanket.github.io/tutorials/attitudeest/mahony. [Đã truy cập 12 3 2023].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[5]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“FPV Drone PID Explained – Mastering Flight Performance through PID Tuning,” 8th September 2022. [Trực tuyến]. [Đã truy cập 30 4 2023].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[6]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“Setting the PID controller of a drone properly,” Technische Beratung &amp; Ingenieurbüro, [Trực tuyến]. Available: https://www.technik-consulting.eu/en/optimizing/drone_PID-optimizing.html. [Đã truy cập 2 5 2023].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[7]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mjwhite8119, “The MPU6050 Explained,” Programming Robots, 26 July 2019. [Trực tuyến]. Available: https://mjwhite8119.github.io/Robots/mpu6050. [Đã truy cập 4 2023].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[8] 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0" i="0" lang="en-US" sz="1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“Drone LiPo Battery Calculator,” Unit Converter, [Trực tuyến]. Available: https://www.translatorscafe.com/unit-converter/en-US/calculator/multicopter-lipo-battery/.</a:t>
                      </a:r>
                      <a:endParaRPr/>
                    </a:p>
                  </a:txBody>
                  <a:tcPr marT="6575" marB="6575" marR="6575" marL="657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99b8798e7_0_1"/>
          <p:cNvSpPr txBox="1"/>
          <p:nvPr>
            <p:ph idx="1" type="body"/>
          </p:nvPr>
        </p:nvSpPr>
        <p:spPr>
          <a:xfrm>
            <a:off x="250825" y="2862000"/>
            <a:ext cx="8642400" cy="113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66CC"/>
                </a:solidFill>
              </a:rPr>
              <a:t>CẢM ƠN SỰ THEO DÕI</a:t>
            </a:r>
            <a:endParaRPr sz="3200">
              <a:solidFill>
                <a:srgbClr val="3366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366CC"/>
                </a:solidFill>
              </a:rPr>
              <a:t>CỦA CÁC THẦY CÔ TRONG HỘI ĐỒNG</a:t>
            </a:r>
            <a:endParaRPr sz="3200">
              <a:solidFill>
                <a:srgbClr val="3366CC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366CC"/>
              </a:solidFill>
            </a:endParaRPr>
          </a:p>
        </p:txBody>
      </p:sp>
      <p:sp>
        <p:nvSpPr>
          <p:cNvPr id="295" name="Google Shape;295;g2399b8798e7_0_1"/>
          <p:cNvSpPr txBox="1"/>
          <p:nvPr>
            <p:ph idx="12" type="sldNum"/>
          </p:nvPr>
        </p:nvSpPr>
        <p:spPr>
          <a:xfrm>
            <a:off x="7140575" y="6524625"/>
            <a:ext cx="1752600" cy="2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đề tài nghiên cứu</a:t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thiệu tổng quan về đề tài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 đề tài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8467" l="11129" r="4489" t="10737"/>
          <a:stretch/>
        </p:blipFill>
        <p:spPr>
          <a:xfrm>
            <a:off x="1827150" y="2414575"/>
            <a:ext cx="5489700" cy="39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 đề xuất của đề tài</a:t>
            </a:r>
            <a:endParaRPr/>
          </a:p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vấn đề về lý thuyết: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Nguyên lý cân bằng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Nguyên lý di chuyển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98" name="Google Shape;98;p4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Fractal Fract | Free Full-Text | Design and Experimental Results of an  Adaptive Fractional-Order Controller for a Quadrotor" id="99" name="Google Shape;99;p4"/>
          <p:cNvPicPr preferRelativeResize="0"/>
          <p:nvPr/>
        </p:nvPicPr>
        <p:blipFill rotWithShape="1">
          <a:blip r:embed="rId3">
            <a:alphaModFix/>
          </a:blip>
          <a:srcRect b="7550" l="0" r="-201" t="0"/>
          <a:stretch/>
        </p:blipFill>
        <p:spPr>
          <a:xfrm>
            <a:off x="814387" y="2774950"/>
            <a:ext cx="7515225" cy="360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 đề xuất của đề tài</a:t>
            </a:r>
            <a:endParaRPr/>
          </a:p>
        </p:txBody>
      </p:sp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250837" y="1312187"/>
            <a:ext cx="3816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vấn đề về thiết kế</a:t>
            </a:r>
            <a:endParaRPr/>
          </a:p>
        </p:txBody>
      </p:sp>
      <p:sp>
        <p:nvSpPr>
          <p:cNvPr id="107" name="Google Shape;107;p5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516037" y="1789425"/>
            <a:ext cx="35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tổng quan phần cứng</a:t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502" y="1789425"/>
            <a:ext cx="6225700" cy="46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 đề xuất của đề tài</a:t>
            </a: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1" name="Google Shape;121;p6"/>
          <p:cNvSpPr txBox="1"/>
          <p:nvPr/>
        </p:nvSpPr>
        <p:spPr>
          <a:xfrm>
            <a:off x="625475" y="1454150"/>
            <a:ext cx="33607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hoạt động hệ thống 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188" y="1854200"/>
            <a:ext cx="6136017" cy="43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31" name="Google Shape;131;p7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khả năng tải và thời gian sử dụng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khối lượng của túi y tế được cố định ở 350 gam bao gồm các vật phẩm y tế</a:t>
            </a:r>
            <a:endParaRPr/>
          </a:p>
        </p:txBody>
      </p:sp>
      <p:pic>
        <p:nvPicPr>
          <p:cNvPr descr="A box with pills and a package inside&#10;&#10;Description automatically generated" id="133" name="Google Shape;133;p7"/>
          <p:cNvPicPr preferRelativeResize="0"/>
          <p:nvPr/>
        </p:nvPicPr>
        <p:blipFill rotWithShape="1">
          <a:blip r:embed="rId3">
            <a:alphaModFix/>
          </a:blip>
          <a:srcRect b="7441" l="0" r="0" t="4904"/>
          <a:stretch/>
        </p:blipFill>
        <p:spPr>
          <a:xfrm>
            <a:off x="1724025" y="2779712"/>
            <a:ext cx="5694362" cy="374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42" name="Google Shape;142;p8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khả năng tải và thời gian sử dụng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 gian sử dụng được ước tính và đo đạc</a:t>
            </a:r>
            <a:endParaRPr/>
          </a:p>
        </p:txBody>
      </p:sp>
      <p:graphicFrame>
        <p:nvGraphicFramePr>
          <p:cNvPr id="144" name="Google Shape;144;p8"/>
          <p:cNvGraphicFramePr/>
          <p:nvPr/>
        </p:nvGraphicFramePr>
        <p:xfrm>
          <a:off x="547687" y="2427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{4B7F8851-0DE5-40F7-95CA-D8493C60F7D2}</a:tableStyleId>
              </a:tblPr>
              <a:tblGrid>
                <a:gridCol w="1006475"/>
                <a:gridCol w="1004875"/>
                <a:gridCol w="1006475"/>
                <a:gridCol w="1006475"/>
                <a:gridCol w="1004875"/>
                <a:gridCol w="1006475"/>
                <a:gridCol w="1004875"/>
                <a:gridCol w="1006475"/>
              </a:tblGrid>
              <a:tr h="2825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Payload (gam)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L(flying)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CCR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 motor (A)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Estimate time (mins)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hMerge="1"/>
                <a:tc hMerge="1"/>
                <a:tc hMerge="1"/>
              </a:tr>
              <a:tr h="639750">
                <a:tc vMerge="1"/>
                <a:tc vMerge="1"/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FF"/>
                    </a:solidFill>
                  </a:tcPr>
                </a:tc>
                <a:tc hMerge="1"/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1580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7.975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4.0640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4:03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3.25123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3:15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1660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9.075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3.5714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3:34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2.857143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2:51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1680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9.35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3.4663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3:27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2.773109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2:46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1700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9.625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3.3673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3:22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2.693878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2:41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1720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9.9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3.2738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3:16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2.619048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2:37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100%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2000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13.75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2.3571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2:21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1.885714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1:53</a:t>
                      </a:r>
                      <a:endParaRPr/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type="title"/>
          </p:nvPr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của giải pháp đề xuất</a:t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250825" y="6524625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1762125" y="6524625"/>
            <a:ext cx="561816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Copyrights 2016 UIT-Khoa KTMT . All Rights Reserved.</a:t>
            </a:r>
            <a:endParaRPr/>
          </a:p>
        </p:txBody>
      </p:sp>
      <p:sp>
        <p:nvSpPr>
          <p:cNvPr id="153" name="Google Shape;153;p9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b="0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khả năng tải và thời gian sử dụng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 gian sử dụng được ước tính và đo đạc</a:t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3807" l="2743" r="0" t="3232"/>
          <a:stretch/>
        </p:blipFill>
        <p:spPr>
          <a:xfrm>
            <a:off x="1063625" y="2354262"/>
            <a:ext cx="7015162" cy="41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p">
  <a:themeElements>
    <a:clrScheme name="ユーザー定義 5">
      <a:dk1>
        <a:srgbClr val="000000"/>
      </a:dk1>
      <a:lt1>
        <a:srgbClr val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dsp">
  <a:themeElements>
    <a:clrScheme name="ユーザー定義 5">
      <a:dk1>
        <a:srgbClr val="000000"/>
      </a:dk1>
      <a:lt1>
        <a:srgbClr val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2015-03-02T05:45:06Z</dcterms:created>
  <dc:creator>Reina</dc:creator>
</cp:coreProperties>
</file>